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6" r:id="rId5"/>
    <p:sldId id="267" r:id="rId6"/>
    <p:sldId id="268" r:id="rId7"/>
    <p:sldId id="269" r:id="rId8"/>
    <p:sldId id="271" r:id="rId9"/>
    <p:sldId id="272" r:id="rId10"/>
    <p:sldId id="273" r:id="rId11"/>
    <p:sldId id="274" r:id="rId12"/>
    <p:sldId id="275" r:id="rId13"/>
    <p:sldId id="276" r:id="rId14"/>
    <p:sldId id="277" r:id="rId15"/>
    <p:sldId id="278" r:id="rId16"/>
    <p:sldId id="279"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solidFill>
                  <a:srgbClr val="FF0000"/>
                </a:solidFill>
              </a:rPr>
              <a:t>پژوهش چیست</a:t>
            </a:r>
            <a:endParaRPr lang="en-US" b="1" dirty="0">
              <a:solidFill>
                <a:srgbClr val="FF0000"/>
              </a:solidFill>
            </a:endParaRPr>
          </a:p>
        </p:txBody>
      </p:sp>
      <p:sp>
        <p:nvSpPr>
          <p:cNvPr id="3" name="Subtitle 2"/>
          <p:cNvSpPr>
            <a:spLocks noGrp="1"/>
          </p:cNvSpPr>
          <p:nvPr>
            <p:ph type="subTitle" idx="1"/>
          </p:nvPr>
        </p:nvSpPr>
        <p:spPr/>
        <p:txBody>
          <a:bodyPr>
            <a:normAutofit/>
          </a:bodyPr>
          <a:lstStyle/>
          <a:p>
            <a:r>
              <a:rPr lang="fa-IR" sz="4000" dirty="0">
                <a:solidFill>
                  <a:schemeClr val="accent2"/>
                </a:solidFill>
              </a:rPr>
              <a:t>تهیه و تنظیم ساجده صحرانورد</a:t>
            </a:r>
            <a:endParaRPr lang="en-US" sz="4000" dirty="0">
              <a:solidFill>
                <a:schemeClr val="accent2"/>
              </a:solidFill>
            </a:endParaRPr>
          </a:p>
        </p:txBody>
      </p:sp>
    </p:spTree>
    <p:extLst>
      <p:ext uri="{BB962C8B-B14F-4D97-AF65-F5344CB8AC3E}">
        <p14:creationId xmlns:p14="http://schemas.microsoft.com/office/powerpoint/2010/main" val="193154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fa-IR" dirty="0"/>
              <a:t>طرح پیشنهادی پژوهش :</a:t>
            </a:r>
          </a:p>
          <a:p>
            <a:pPr marL="0" indent="0" algn="r">
              <a:buNone/>
            </a:pPr>
            <a:r>
              <a:rPr lang="fa-IR" dirty="0"/>
              <a:t>من بعد از دیدن فراخوان چاپ مطالب در خبرنامه پاییز 98 انجمن تصمیم گرفتم دنبال موضوع بگردم وبه مناسبت فصل ، پیشگیری از خودکشی رو انتخاب کردم و برای همین طرح اولیه آن را نوشتم و بعد به سراغ منابع معتبر رفتم تا طرح اولیه ام رو کامل کنم </a:t>
            </a:r>
          </a:p>
          <a:p>
            <a:pPr marL="0" indent="0" algn="r">
              <a:buNone/>
            </a:pPr>
            <a:r>
              <a:rPr lang="fa-IR" dirty="0"/>
              <a:t> </a:t>
            </a:r>
          </a:p>
        </p:txBody>
      </p:sp>
    </p:spTree>
    <p:extLst>
      <p:ext uri="{BB962C8B-B14F-4D97-AF65-F5344CB8AC3E}">
        <p14:creationId xmlns:p14="http://schemas.microsoft.com/office/powerpoint/2010/main" val="78950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11369"/>
            <a:ext cx="10231191" cy="5064499"/>
          </a:xfrm>
        </p:spPr>
        <p:txBody>
          <a:bodyPr>
            <a:noAutofit/>
          </a:bodyPr>
          <a:lstStyle/>
          <a:p>
            <a:pPr marL="0" indent="0" algn="r">
              <a:buNone/>
            </a:pPr>
            <a:r>
              <a:rPr lang="fa-IR" dirty="0"/>
              <a:t>مناسبت فصل </a:t>
            </a:r>
          </a:p>
          <a:p>
            <a:pPr algn="r"/>
            <a:r>
              <a:rPr lang="fa-IR" dirty="0"/>
              <a:t>دهم سپتامبر- روز جهانی پیشگیری از خودکشی</a:t>
            </a:r>
          </a:p>
          <a:p>
            <a:pPr algn="r"/>
            <a:r>
              <a:rPr lang="fa-IR" dirty="0"/>
              <a:t>خواندن این متن بیشتر از پنج دقیقه طول نمیکشد اما این قدرت را دارد که پنج نفر را از مرگ نجات دهد ! </a:t>
            </a:r>
          </a:p>
          <a:p>
            <a:pPr algn="r"/>
            <a:r>
              <a:rPr lang="fa-IR" dirty="0"/>
              <a:t>روز جهانی پیشگیری از خودکشی همه ساله دهم سپتامبر است به همین مناسبت تصمیم گرفتم درمورد خودکشی و برخورد موثر با آن مطالبی ارائه کنم . شاید اگر شما هیچگاه افکار خودکشی در ذهنتان خطور نکرده باشد  درک اینکه این افکار چه هستند برای شما دشوار و یا حتی غیر قابل درک باشد. حتی اگر شما هم تجربه این افکار را داشته اید باز هم صحبت درباره آنها بسیار دشوار و آزاردهنده خواهد بود . هر فردی در هر سطحی ممکن است این افکار را تجربه کنند . هم یک فرد مشهور  و هم یک فرد معمولی میتوانند این افکار را در ذهن خود بپرورانند و دایم به آن فکر کنند و چه بسا اقدام به این نوع مرگ کنند . </a:t>
            </a:r>
          </a:p>
          <a:p>
            <a:pPr algn="r"/>
            <a:endParaRPr lang="en-US" dirty="0"/>
          </a:p>
        </p:txBody>
      </p:sp>
    </p:spTree>
    <p:extLst>
      <p:ext uri="{BB962C8B-B14F-4D97-AF65-F5344CB8AC3E}">
        <p14:creationId xmlns:p14="http://schemas.microsoft.com/office/powerpoint/2010/main" val="249949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fa-IR" b="1" dirty="0"/>
              <a:t>روش پژوهش</a:t>
            </a:r>
          </a:p>
          <a:p>
            <a:pPr marL="0" indent="0" algn="r">
              <a:buNone/>
            </a:pPr>
            <a:r>
              <a:rPr lang="fa-IR" dirty="0"/>
              <a:t>سوالاتی که در این حین برای من ایجاد شده بود : </a:t>
            </a:r>
          </a:p>
          <a:p>
            <a:pPr marL="0" indent="0" algn="r">
              <a:buNone/>
            </a:pPr>
            <a:r>
              <a:rPr lang="fa-IR" b="1" dirty="0"/>
              <a:t>آیا خودکشی قابل پیش بینی است؟</a:t>
            </a:r>
          </a:p>
          <a:p>
            <a:pPr marL="0" indent="0" algn="r">
              <a:buNone/>
            </a:pPr>
            <a:r>
              <a:rPr lang="fa-IR" b="1" dirty="0"/>
              <a:t>چه نشانه هایی دارد؟</a:t>
            </a:r>
          </a:p>
          <a:p>
            <a:pPr marL="0" indent="0" algn="r">
              <a:buNone/>
            </a:pPr>
            <a:r>
              <a:rPr lang="fa-IR" b="1" dirty="0"/>
              <a:t>اصلا ما حق این را داریم که جلوی فردی که قصد خودکشی دارد را بگیریم؟</a:t>
            </a:r>
          </a:p>
          <a:p>
            <a:pPr marL="0" indent="0" algn="r">
              <a:buNone/>
            </a:pPr>
            <a:r>
              <a:rPr lang="fa-IR" b="1" dirty="0"/>
              <a:t>آمار جهانی آن چقدر است؟ </a:t>
            </a:r>
            <a:endParaRPr lang="en-US" b="1" dirty="0"/>
          </a:p>
        </p:txBody>
      </p:sp>
    </p:spTree>
    <p:extLst>
      <p:ext uri="{BB962C8B-B14F-4D97-AF65-F5344CB8AC3E}">
        <p14:creationId xmlns:p14="http://schemas.microsoft.com/office/powerpoint/2010/main" val="409113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fa-IR" dirty="0"/>
              <a:t>نکته اولی که توجه به آن اهمیت زیادی دارد این است که خودکشی قابل پیش بینی است . در حقیقت  روانشناسان و پزشکان در تلاشند تا از بین مردم آن افرادی که در ریسک بیشتری هستند را انتخاب کنند تا از این اقدام پیشگیری شود . </a:t>
            </a:r>
            <a:endParaRPr lang="en-US" dirty="0"/>
          </a:p>
          <a:p>
            <a:pPr marL="0" indent="0" algn="r">
              <a:buNone/>
            </a:pPr>
            <a:r>
              <a:rPr lang="fa-IR" dirty="0"/>
              <a:t>خودکشی بحث بسیار پیچیده ایست اما صحبت درباره ی آن بسیار مهم است . علی رغم باور مردم که خودکشی بیشتر در سنین نوجوانی و جوانی رخ می دهد اما در سنین بسیار کم هم رایج است . </a:t>
            </a:r>
          </a:p>
          <a:p>
            <a:pPr algn="r"/>
            <a:endParaRPr lang="en-US" dirty="0"/>
          </a:p>
        </p:txBody>
      </p:sp>
    </p:spTree>
    <p:extLst>
      <p:ext uri="{BB962C8B-B14F-4D97-AF65-F5344CB8AC3E}">
        <p14:creationId xmlns:p14="http://schemas.microsoft.com/office/powerpoint/2010/main" val="291934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fa-IR" dirty="0"/>
              <a:t>نکته ای که بسیار مهم است این است که پیشینه ی موضوع پژوهش خود را کامل بررسی کنیم هرچقدر درباره موضوعی که برای پژوهش خودمان انتخاب کردیم بیشتر مطالعه کنیم تسلط بیشتری پیدا میکنیم و مطالب بهتر در ذهنمان سازمان میابند.</a:t>
            </a:r>
            <a:endParaRPr lang="en-US" dirty="0"/>
          </a:p>
        </p:txBody>
      </p:sp>
    </p:spTree>
    <p:extLst>
      <p:ext uri="{BB962C8B-B14F-4D97-AF65-F5344CB8AC3E}">
        <p14:creationId xmlns:p14="http://schemas.microsoft.com/office/powerpoint/2010/main" val="392218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fa-IR" dirty="0"/>
          </a:p>
          <a:p>
            <a:pPr algn="ctr"/>
            <a:r>
              <a:rPr lang="fa-IR" sz="3200" b="1" dirty="0"/>
              <a:t>صبر داشته باشید</a:t>
            </a:r>
          </a:p>
          <a:p>
            <a:pPr algn="ctr"/>
            <a:r>
              <a:rPr lang="fa-IR" sz="3200" b="1" dirty="0"/>
              <a:t>مطالعه کنید</a:t>
            </a:r>
          </a:p>
          <a:p>
            <a:pPr algn="ctr"/>
            <a:r>
              <a:rPr lang="fa-IR" sz="3200" b="1" dirty="0"/>
              <a:t>بررسی پیشینه نه گفتگو</a:t>
            </a:r>
            <a:endParaRPr lang="en-US" sz="3200" b="1" dirty="0"/>
          </a:p>
        </p:txBody>
      </p:sp>
    </p:spTree>
    <p:extLst>
      <p:ext uri="{BB962C8B-B14F-4D97-AF65-F5344CB8AC3E}">
        <p14:creationId xmlns:p14="http://schemas.microsoft.com/office/powerpoint/2010/main" val="389825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fa-IR" dirty="0"/>
              <a:t>حتما حتما برگه (فیش) یادداشت برداری داشته باشید </a:t>
            </a:r>
          </a:p>
          <a:p>
            <a:pPr marL="0" indent="0" algn="r">
              <a:buNone/>
            </a:pPr>
            <a:r>
              <a:rPr lang="fa-IR" dirty="0"/>
              <a:t>یکی از روش های بسیار رایج ثبت اطلاعات پژوهش ، برگه های یادداشت برداری یا فیش میباشد</a:t>
            </a:r>
          </a:p>
          <a:p>
            <a:pPr marL="0" indent="0" algn="r">
              <a:buNone/>
            </a:pPr>
            <a:r>
              <a:rPr lang="fa-IR" dirty="0"/>
              <a:t>همیشه برگه هایی کوچک و قابل حمل همراه خود داشته باشید و روی آنها </a:t>
            </a:r>
          </a:p>
          <a:p>
            <a:pPr marL="0" indent="0" algn="r">
              <a:buNone/>
            </a:pPr>
            <a:r>
              <a:rPr lang="fa-IR" dirty="0"/>
              <a:t>الف)اطلاعات منبع مورد استفاده مثل نام نویسنده،محل و سال انتشار،شماره منبع در فهرست منابع تهیه شده توسط پژوهشگر</a:t>
            </a:r>
          </a:p>
          <a:p>
            <a:pPr marL="0" indent="0" algn="r">
              <a:buNone/>
            </a:pPr>
            <a:r>
              <a:rPr lang="fa-IR" dirty="0"/>
              <a:t>ب)اطلاعات مربوط به نوع منبع نویسی: نقل قول مستقیم،ترجمه...</a:t>
            </a:r>
          </a:p>
        </p:txBody>
      </p:sp>
    </p:spTree>
    <p:extLst>
      <p:ext uri="{BB962C8B-B14F-4D97-AF65-F5344CB8AC3E}">
        <p14:creationId xmlns:p14="http://schemas.microsoft.com/office/powerpoint/2010/main" val="71621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r">
              <a:buNone/>
            </a:pPr>
            <a:r>
              <a:rPr lang="fa-IR" sz="2800" b="1" dirty="0"/>
              <a:t>توجه کنید</a:t>
            </a:r>
          </a:p>
          <a:p>
            <a:pPr marL="0" indent="0" algn="r">
              <a:buNone/>
            </a:pPr>
            <a:r>
              <a:rPr lang="fa-IR" sz="2800" b="1" dirty="0"/>
              <a:t>* </a:t>
            </a:r>
            <a:r>
              <a:rPr lang="fa-IR" sz="2800" dirty="0"/>
              <a:t>در هر فیش فقط یک مطلب بنویسید</a:t>
            </a:r>
          </a:p>
          <a:p>
            <a:pPr marL="0" indent="0" algn="r">
              <a:buNone/>
            </a:pPr>
            <a:r>
              <a:rPr lang="fa-IR" sz="2800" b="1" dirty="0"/>
              <a:t>*</a:t>
            </a:r>
            <a:r>
              <a:rPr lang="fa-IR" sz="2800" dirty="0"/>
              <a:t> یک نظام ثابت برای فیش برداری و طبقه بندی آنها انتخاب کنید</a:t>
            </a:r>
          </a:p>
          <a:p>
            <a:pPr marL="0" indent="0" algn="r">
              <a:buNone/>
            </a:pPr>
            <a:r>
              <a:rPr lang="fa-IR" sz="2800" b="1" dirty="0"/>
              <a:t>*</a:t>
            </a:r>
            <a:r>
              <a:rPr lang="fa-IR" sz="2800" dirty="0"/>
              <a:t> ثبت مطلب با دقت انجام گیرد مشخص شود کدام مطلب کاملا کپی است(نقل قول مستقیم)و چه مطلبی تلخیص (غیر مستقیم). آیا خود پژوهشگر مطلب را از نویسنده اصلی مطالعه کرده(دسته اول) یا اینکه مطلب نویسنده دیگری را از نویسنده دیگری نقل کرده(منبع دست دوم)  </a:t>
            </a:r>
            <a:endParaRPr lang="en-US" sz="2800" dirty="0"/>
          </a:p>
        </p:txBody>
      </p:sp>
    </p:spTree>
    <p:extLst>
      <p:ext uri="{BB962C8B-B14F-4D97-AF65-F5344CB8AC3E}">
        <p14:creationId xmlns:p14="http://schemas.microsoft.com/office/powerpoint/2010/main" val="226838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7984901" y="759853"/>
            <a:ext cx="3116688" cy="1004552"/>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احساس مشکل و انتخاب موضوع</a:t>
            </a:r>
            <a:endParaRPr lang="en-US" sz="3600" b="1" dirty="0">
              <a:ln w="22225">
                <a:solidFill>
                  <a:schemeClr val="accent2"/>
                </a:solidFill>
                <a:prstDash val="solid"/>
              </a:ln>
              <a:solidFill>
                <a:schemeClr val="accent2">
                  <a:lumMod val="40000"/>
                  <a:lumOff val="60000"/>
                </a:schemeClr>
              </a:solidFill>
            </a:endParaRPr>
          </a:p>
        </p:txBody>
      </p:sp>
      <p:cxnSp>
        <p:nvCxnSpPr>
          <p:cNvPr id="6" name="Straight Arrow Connector 5"/>
          <p:cNvCxnSpPr/>
          <p:nvPr/>
        </p:nvCxnSpPr>
        <p:spPr>
          <a:xfrm>
            <a:off x="9543245" y="1764405"/>
            <a:ext cx="0" cy="476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868992" y="2240924"/>
            <a:ext cx="3232597" cy="7469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a-IR" sz="4400" dirty="0"/>
              <a:t>بیان مسئله</a:t>
            </a:r>
            <a:endParaRPr lang="en-US" sz="4400" dirty="0"/>
          </a:p>
        </p:txBody>
      </p:sp>
      <p:sp>
        <p:nvSpPr>
          <p:cNvPr id="8" name="Rounded Rectangle 7"/>
          <p:cNvSpPr/>
          <p:nvPr/>
        </p:nvSpPr>
        <p:spPr>
          <a:xfrm>
            <a:off x="7984901" y="3245476"/>
            <a:ext cx="3116688" cy="18545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a:t>گزاره های مسئله:هدف،پرسش و فرضیه</a:t>
            </a:r>
          </a:p>
          <a:p>
            <a:pPr algn="ctr"/>
            <a:r>
              <a:rPr lang="fa-IR" dirty="0"/>
              <a:t>4)طرح پژوهش</a:t>
            </a:r>
          </a:p>
          <a:p>
            <a:pPr algn="ctr"/>
            <a:r>
              <a:rPr lang="fa-IR" dirty="0"/>
              <a:t>5)متغیرهای پژوهش و مقیاس سنجش</a:t>
            </a:r>
          </a:p>
          <a:p>
            <a:pPr algn="ctr"/>
            <a:r>
              <a:rPr lang="fa-IR" dirty="0"/>
              <a:t>6)ابزار اندازه گیری متغیرها</a:t>
            </a:r>
          </a:p>
          <a:p>
            <a:pPr algn="ctr"/>
            <a:r>
              <a:rPr lang="fa-IR" dirty="0"/>
              <a:t>7)جامعه.نمونه و روش نمونه گیری </a:t>
            </a:r>
            <a:endParaRPr lang="en-US" dirty="0"/>
          </a:p>
        </p:txBody>
      </p:sp>
      <p:cxnSp>
        <p:nvCxnSpPr>
          <p:cNvPr id="10" name="Straight Arrow Connector 9"/>
          <p:cNvCxnSpPr/>
          <p:nvPr/>
        </p:nvCxnSpPr>
        <p:spPr>
          <a:xfrm>
            <a:off x="9543245" y="2987899"/>
            <a:ext cx="0" cy="257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a:off x="9543245" y="5100034"/>
            <a:ext cx="0" cy="386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255358" y="5434885"/>
            <a:ext cx="2743200" cy="5537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3200" dirty="0"/>
              <a:t>گردآوری داده ها</a:t>
            </a:r>
            <a:endParaRPr lang="en-US" sz="3200" dirty="0"/>
          </a:p>
        </p:txBody>
      </p:sp>
      <p:cxnSp>
        <p:nvCxnSpPr>
          <p:cNvPr id="17" name="Straight Arrow Connector 16"/>
          <p:cNvCxnSpPr/>
          <p:nvPr/>
        </p:nvCxnSpPr>
        <p:spPr>
          <a:xfrm flipH="1" flipV="1">
            <a:off x="7650051" y="5718220"/>
            <a:ext cx="605308"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422006" y="5434885"/>
            <a:ext cx="2228045" cy="7083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2000" dirty="0"/>
              <a:t>تنظیم،تلخیص و تحلیل داده ها</a:t>
            </a:r>
            <a:endParaRPr lang="en-US" sz="2000" dirty="0"/>
          </a:p>
        </p:txBody>
      </p:sp>
      <p:cxnSp>
        <p:nvCxnSpPr>
          <p:cNvPr id="22" name="Straight Arrow Connector 21"/>
          <p:cNvCxnSpPr/>
          <p:nvPr/>
        </p:nvCxnSpPr>
        <p:spPr>
          <a:xfrm flipH="1">
            <a:off x="4752304" y="5743978"/>
            <a:ext cx="669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768958" y="5486400"/>
            <a:ext cx="1983346" cy="6568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3200" dirty="0"/>
              <a:t>نتیجه گیری</a:t>
            </a:r>
            <a:endParaRPr lang="en-US" sz="3200" dirty="0"/>
          </a:p>
        </p:txBody>
      </p:sp>
      <p:cxnSp>
        <p:nvCxnSpPr>
          <p:cNvPr id="25" name="Straight Arrow Connector 24"/>
          <p:cNvCxnSpPr/>
          <p:nvPr/>
        </p:nvCxnSpPr>
        <p:spPr>
          <a:xfrm flipH="1">
            <a:off x="2060620" y="5834131"/>
            <a:ext cx="708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759854" y="5576552"/>
            <a:ext cx="1300766" cy="56667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a:t>اشاعه یافته ها</a:t>
            </a:r>
            <a:endParaRPr lang="en-US" dirty="0"/>
          </a:p>
        </p:txBody>
      </p:sp>
      <p:cxnSp>
        <p:nvCxnSpPr>
          <p:cNvPr id="28" name="Straight Arrow Connector 27"/>
          <p:cNvCxnSpPr/>
          <p:nvPr/>
        </p:nvCxnSpPr>
        <p:spPr>
          <a:xfrm flipH="1">
            <a:off x="5422006" y="1146220"/>
            <a:ext cx="2562895" cy="8242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390920" y="1558344"/>
            <a:ext cx="3799267" cy="12106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dirty="0">
                <a:solidFill>
                  <a:schemeClr val="tx1"/>
                </a:solidFill>
              </a:rPr>
              <a:t>پیشینه نظری و</a:t>
            </a:r>
          </a:p>
          <a:p>
            <a:pPr algn="ctr"/>
            <a:r>
              <a:rPr lang="fa-IR" sz="3600" dirty="0">
                <a:solidFill>
                  <a:schemeClr val="tx1"/>
                </a:solidFill>
              </a:rPr>
              <a:t>پژوهشی موضوع</a:t>
            </a:r>
            <a:endParaRPr lang="en-US" sz="3600" dirty="0">
              <a:solidFill>
                <a:schemeClr val="tx1"/>
              </a:solidFill>
            </a:endParaRPr>
          </a:p>
        </p:txBody>
      </p:sp>
      <p:cxnSp>
        <p:nvCxnSpPr>
          <p:cNvPr id="31" name="Straight Arrow Connector 30"/>
          <p:cNvCxnSpPr/>
          <p:nvPr/>
        </p:nvCxnSpPr>
        <p:spPr>
          <a:xfrm>
            <a:off x="5190187" y="2421228"/>
            <a:ext cx="26788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190187" y="2768958"/>
            <a:ext cx="2678805" cy="12106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20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fa-IR" dirty="0"/>
              <a:t>در ساده ترین تعریف میتوان  پژوهش علمی را فرایندی منظم برای جمع آوری تجزیه و تحلیل و تفسیر داده های به منظور پاسخ به سوالات مجهول بدانیم . </a:t>
            </a:r>
          </a:p>
          <a:p>
            <a:pPr algn="r"/>
            <a:r>
              <a:rPr lang="fa-IR" dirty="0"/>
              <a:t>1. </a:t>
            </a:r>
            <a:r>
              <a:rPr lang="fa-IR" b="1" dirty="0">
                <a:solidFill>
                  <a:schemeClr val="accent2"/>
                </a:solidFill>
              </a:rPr>
              <a:t>کنترل شده است: </a:t>
            </a:r>
            <a:r>
              <a:rPr lang="fa-IR" dirty="0"/>
              <a:t>بر هر پدیده عوامل زیادی موثر است، اما در پژوهش علمی همه این عوامل یک جا بررسی نمیشوند بلکه اثر بعضی عوامل کنترل میشوند و تاثیر چند عامل مورد بررسی قرار میگیرد</a:t>
            </a:r>
          </a:p>
          <a:p>
            <a:pPr marL="0" indent="0" algn="r">
              <a:buNone/>
            </a:pPr>
            <a:r>
              <a:rPr lang="fa-IR" b="1" dirty="0"/>
              <a:t> 2. </a:t>
            </a:r>
            <a:r>
              <a:rPr lang="fa-IR" b="1" dirty="0">
                <a:solidFill>
                  <a:srgbClr val="C00000"/>
                </a:solidFill>
              </a:rPr>
              <a:t>نظامدار(سیستماتیک)است</a:t>
            </a:r>
            <a:r>
              <a:rPr lang="fa-IR" b="1" dirty="0"/>
              <a:t>: </a:t>
            </a:r>
            <a:r>
              <a:rPr lang="fa-IR" dirty="0"/>
              <a:t>پژوهش علمی کاربرد منظم و دقیق روش علمی است</a:t>
            </a:r>
          </a:p>
          <a:p>
            <a:pPr marL="0" indent="0" algn="r">
              <a:buNone/>
            </a:pPr>
            <a:r>
              <a:rPr lang="fa-IR" b="1" dirty="0"/>
              <a:t>3. </a:t>
            </a:r>
            <a:r>
              <a:rPr lang="fa-IR" b="1" dirty="0">
                <a:solidFill>
                  <a:srgbClr val="C00000"/>
                </a:solidFill>
              </a:rPr>
              <a:t>تجربی است</a:t>
            </a:r>
            <a:r>
              <a:rPr lang="fa-IR" b="1" dirty="0"/>
              <a:t>: </a:t>
            </a:r>
            <a:r>
              <a:rPr lang="fa-IR" dirty="0"/>
              <a:t>پژوهش علمی متکی بر داده هاست </a:t>
            </a:r>
            <a:r>
              <a:rPr lang="fa-IR" b="1" dirty="0"/>
              <a:t> </a:t>
            </a:r>
            <a:endParaRPr lang="en-US" b="1" dirty="0"/>
          </a:p>
        </p:txBody>
      </p:sp>
    </p:spTree>
    <p:extLst>
      <p:ext uri="{BB962C8B-B14F-4D97-AF65-F5344CB8AC3E}">
        <p14:creationId xmlns:p14="http://schemas.microsoft.com/office/powerpoint/2010/main" val="401192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2556932"/>
            <a:ext cx="10115281" cy="3573412"/>
          </a:xfrm>
        </p:spPr>
        <p:txBody>
          <a:bodyPr>
            <a:normAutofit fontScale="92500" lnSpcReduction="10000"/>
          </a:bodyPr>
          <a:lstStyle/>
          <a:p>
            <a:pPr marL="0" indent="0" algn="r">
              <a:buNone/>
            </a:pPr>
            <a:r>
              <a:rPr lang="fa-IR" b="1" dirty="0">
                <a:solidFill>
                  <a:srgbClr val="C00000"/>
                </a:solidFill>
              </a:rPr>
              <a:t>منطقی است: </a:t>
            </a:r>
            <a:r>
              <a:rPr lang="fa-IR" dirty="0">
                <a:solidFill>
                  <a:schemeClr val="tx1"/>
                </a:solidFill>
              </a:rPr>
              <a:t>پژوهش پایه منطقی داشته و بدون دستکاری منطقی ایده هاو نظریه ها شکل نمیگیرد</a:t>
            </a:r>
          </a:p>
          <a:p>
            <a:pPr marL="0" indent="0" algn="r">
              <a:buNone/>
            </a:pPr>
            <a:r>
              <a:rPr lang="fa-IR" b="1" dirty="0">
                <a:solidFill>
                  <a:srgbClr val="C00000"/>
                </a:solidFill>
              </a:rPr>
              <a:t>معتبر است: </a:t>
            </a:r>
            <a:r>
              <a:rPr lang="fa-IR" dirty="0">
                <a:solidFill>
                  <a:schemeClr val="tx1"/>
                </a:solidFill>
              </a:rPr>
              <a:t>به معنای دقیق و قابل بازبینی انتقال و تکرار بودن است . باید به شکلی انجام و گزارش شود</a:t>
            </a:r>
          </a:p>
          <a:p>
            <a:pPr marL="0" indent="0" algn="r">
              <a:buNone/>
            </a:pPr>
            <a:r>
              <a:rPr lang="fa-IR" b="1" dirty="0">
                <a:solidFill>
                  <a:srgbClr val="C00000"/>
                </a:solidFill>
              </a:rPr>
              <a:t>فرایندی سخت گیرانه دارد: </a:t>
            </a:r>
            <a:r>
              <a:rPr lang="fa-IR" dirty="0">
                <a:solidFill>
                  <a:schemeClr val="tx1"/>
                </a:solidFill>
              </a:rPr>
              <a:t>پژوهشگر در جریان پژوهش دقت وسواس گونه ای را اعمال میکند تا بتواند پاسخ یک سوال را ارائه دهد این دقت و سختگیری به این منظور اعمال میشود تا اطمینان حاصل شود فرایند پژوهش به طور کاملا مناسب،مرتبط و توجیه پذیر باشد . </a:t>
            </a:r>
          </a:p>
          <a:p>
            <a:pPr marL="0" indent="0" algn="r">
              <a:buNone/>
            </a:pPr>
            <a:endParaRPr lang="fa-IR" b="1" dirty="0">
              <a:solidFill>
                <a:srgbClr val="C00000"/>
              </a:solidFill>
            </a:endParaRPr>
          </a:p>
          <a:p>
            <a:pPr marL="0" indent="0" algn="r">
              <a:buNone/>
            </a:pPr>
            <a:r>
              <a:rPr lang="fa-IR" b="1" dirty="0">
                <a:solidFill>
                  <a:srgbClr val="C00000"/>
                </a:solidFill>
              </a:rPr>
              <a:t>تقلیلی یا کاهشی است: </a:t>
            </a:r>
            <a:r>
              <a:rPr lang="fa-IR" dirty="0">
                <a:solidFill>
                  <a:schemeClr val="tx1"/>
                </a:solidFill>
              </a:rPr>
              <a:t>پژوهش علمی بیش ازینکه به توصیف پدیده ها بپردازد برای تبیین پدیده ها انجام میشود لذا طی آن پدیده ها خلاصه میشود </a:t>
            </a:r>
            <a:endParaRPr lang="fa-IR" b="1" dirty="0">
              <a:solidFill>
                <a:srgbClr val="C00000"/>
              </a:solidFill>
            </a:endParaRPr>
          </a:p>
          <a:p>
            <a:pPr marL="0" indent="0" algn="r">
              <a:buNone/>
            </a:pPr>
            <a:r>
              <a:rPr lang="fa-IR" dirty="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281570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تعریف چند اصطلاح</a:t>
            </a:r>
            <a:endParaRPr lang="en-US" dirty="0"/>
          </a:p>
        </p:txBody>
      </p:sp>
      <p:sp>
        <p:nvSpPr>
          <p:cNvPr id="3" name="Content Placeholder 2"/>
          <p:cNvSpPr>
            <a:spLocks noGrp="1"/>
          </p:cNvSpPr>
          <p:nvPr>
            <p:ph idx="1"/>
          </p:nvPr>
        </p:nvSpPr>
        <p:spPr/>
        <p:txBody>
          <a:bodyPr/>
          <a:lstStyle/>
          <a:p>
            <a:pPr marL="0" indent="0" algn="r">
              <a:buNone/>
            </a:pPr>
            <a:r>
              <a:rPr lang="fa-IR" dirty="0"/>
              <a:t>/ طرح پیشنهادی پژوهش/</a:t>
            </a:r>
            <a:r>
              <a:rPr lang="en-US" b="1" dirty="0"/>
              <a:t> :Research proposal</a:t>
            </a:r>
          </a:p>
          <a:p>
            <a:pPr marL="0" indent="0" algn="r">
              <a:buNone/>
            </a:pPr>
            <a:r>
              <a:rPr lang="fa-IR" dirty="0"/>
              <a:t>طرحی است که قبل از شروع پژوهش نوشته میشود و بعد از بیان دقیق مسئله پژوهش، کلیه مراحل بررسی موضوع در آن ارائه میگردد. برای درک بهتر آن طرح پیشنهادی پژوهش را مانند نقشه یک ساختمان بدانید که قبل از اجرا توسط مهندس ناظر تهیه میگردد .  </a:t>
            </a:r>
          </a:p>
        </p:txBody>
      </p:sp>
    </p:spTree>
    <p:extLst>
      <p:ext uri="{BB962C8B-B14F-4D97-AF65-F5344CB8AC3E}">
        <p14:creationId xmlns:p14="http://schemas.microsoft.com/office/powerpoint/2010/main" val="205074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fa-IR" dirty="0"/>
              <a:t>/طرح پژوهشی یا روش پژوهش</a:t>
            </a:r>
            <a:r>
              <a:rPr lang="fa-IR" b="1" dirty="0"/>
              <a:t>/</a:t>
            </a:r>
            <a:r>
              <a:rPr lang="en-US" b="1" dirty="0"/>
              <a:t> : Research Design</a:t>
            </a:r>
            <a:endParaRPr lang="fa-IR" b="1" dirty="0"/>
          </a:p>
          <a:p>
            <a:pPr marL="0" indent="0" algn="r">
              <a:buNone/>
            </a:pPr>
            <a:r>
              <a:rPr lang="fa-IR" dirty="0"/>
              <a:t>یکی از اجزای پژوهش است که در پیشنهادی پژوهش و بخش روش شناسی گزارش های پژوهشی ارائه میگردد. به شیوه ای که پژوهشگر مسئله ی پژوهشگر را بررسی میکند اشاره دارد.</a:t>
            </a:r>
            <a:endParaRPr lang="en-US" dirty="0"/>
          </a:p>
        </p:txBody>
      </p:sp>
    </p:spTree>
    <p:extLst>
      <p:ext uri="{BB962C8B-B14F-4D97-AF65-F5344CB8AC3E}">
        <p14:creationId xmlns:p14="http://schemas.microsoft.com/office/powerpoint/2010/main" val="284810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lgn="r">
              <a:buNone/>
            </a:pPr>
            <a:r>
              <a:rPr lang="fa-IR" dirty="0"/>
              <a:t> /روش پژوهش/   :</a:t>
            </a:r>
            <a:r>
              <a:rPr lang="en-US" b="1" dirty="0"/>
              <a:t>Research Method</a:t>
            </a:r>
            <a:r>
              <a:rPr lang="en-US" dirty="0"/>
              <a:t/>
            </a:r>
            <a:br>
              <a:rPr lang="en-US" dirty="0"/>
            </a:br>
            <a:r>
              <a:rPr lang="fa-IR" dirty="0"/>
              <a:t>به مراحلی گفته میشود که پژوهشگر برای بررسی سوال پژوهش انجام میدهد . روش پژوهش به طور معمول از تعریف جامعه ی پژوهش شروع و به تحلیل داده ها ختم میشود </a:t>
            </a:r>
          </a:p>
          <a:p>
            <a:pPr marL="0" indent="0" algn="r">
              <a:buNone/>
            </a:pPr>
            <a:r>
              <a:rPr lang="fa-IR" dirty="0"/>
              <a:t>در حقیقت چارچوب اقداماتی که برای بررسی یک سوال و یافتن پاسخ آن انجام میشود و در بگیرنده کلیه مراحل پژوهش است .  </a:t>
            </a:r>
          </a:p>
        </p:txBody>
      </p:sp>
    </p:spTree>
    <p:extLst>
      <p:ext uri="{BB962C8B-B14F-4D97-AF65-F5344CB8AC3E}">
        <p14:creationId xmlns:p14="http://schemas.microsoft.com/office/powerpoint/2010/main" val="46719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fa-IR" dirty="0"/>
              <a:t>یکی از مهم ترین دغدغه های دانشجویان و پژوهشگران مبتدی این است که </a:t>
            </a:r>
            <a:r>
              <a:rPr lang="fa-IR" b="1" dirty="0"/>
              <a:t>چگونه</a:t>
            </a:r>
            <a:r>
              <a:rPr lang="fa-IR" dirty="0"/>
              <a:t> و در </a:t>
            </a:r>
            <a:r>
              <a:rPr lang="fa-IR" b="1" dirty="0"/>
              <a:t>کجا</a:t>
            </a:r>
            <a:r>
              <a:rPr lang="fa-IR" dirty="0"/>
              <a:t> میتوانند موضوعی مناسب را برای پژوهش علمی خود شناسایی کنند</a:t>
            </a:r>
          </a:p>
          <a:p>
            <a:pPr marL="0" indent="0" algn="r">
              <a:buNone/>
            </a:pPr>
            <a:r>
              <a:rPr lang="fa-IR" dirty="0"/>
              <a:t>برای پاسخ به این سوال بهتر است به سراغ سایت های معتبر رشته تخصصی خود بروید و مجلات علمی به ویژه مقالات جدید و پایان نامه ها و کتب منتشر شده بروید </a:t>
            </a:r>
          </a:p>
          <a:p>
            <a:pPr marL="0" indent="0" algn="r">
              <a:buNone/>
            </a:pPr>
            <a:r>
              <a:rPr lang="fa-IR"/>
              <a:t>و یا اینکه مناسبت های مهم را بررسی کنند و راجع به پیشینه های آنها بنویسند.   </a:t>
            </a:r>
            <a:endParaRPr lang="en-US" dirty="0"/>
          </a:p>
        </p:txBody>
      </p:sp>
    </p:spTree>
    <p:extLst>
      <p:ext uri="{BB962C8B-B14F-4D97-AF65-F5344CB8AC3E}">
        <p14:creationId xmlns:p14="http://schemas.microsoft.com/office/powerpoint/2010/main" val="170867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IPA</a:t>
            </a:r>
          </a:p>
        </p:txBody>
      </p:sp>
      <p:sp>
        <p:nvSpPr>
          <p:cNvPr id="3" name="Content Placeholder 2"/>
          <p:cNvSpPr>
            <a:spLocks noGrp="1"/>
          </p:cNvSpPr>
          <p:nvPr>
            <p:ph idx="1"/>
          </p:nvPr>
        </p:nvSpPr>
        <p:spPr/>
        <p:txBody>
          <a:bodyPr/>
          <a:lstStyle/>
          <a:p>
            <a:pPr algn="r"/>
            <a:r>
              <a:rPr lang="fa-IR" dirty="0"/>
              <a:t>سایت انجمن روانشناسی ایران یکی از معتبر ترین سایت های تخصصی رشته روانشناسی است که بیشتر از 1000نفر عضو دارد و جدید ترین اخبار روانشناسی در آن به چاپ میرسد . </a:t>
            </a:r>
            <a:endParaRPr lang="en-US" dirty="0"/>
          </a:p>
          <a:p>
            <a:pPr marL="0" indent="0" algn="r">
              <a:buNone/>
            </a:pPr>
            <a:r>
              <a:rPr lang="fa-IR" dirty="0"/>
              <a:t>در این سایت روانشناسان بزرگ ایران هم عضویت دارند و هرساله مقالات معتبر در آن به چاپ میرسد . </a:t>
            </a:r>
            <a:endParaRPr lang="en-US" dirty="0"/>
          </a:p>
        </p:txBody>
      </p:sp>
    </p:spTree>
    <p:extLst>
      <p:ext uri="{BB962C8B-B14F-4D97-AF65-F5344CB8AC3E}">
        <p14:creationId xmlns:p14="http://schemas.microsoft.com/office/powerpoint/2010/main" val="1006627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537</TotalTime>
  <Words>1030</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vt:lpstr>
      <vt:lpstr>Organic</vt:lpstr>
      <vt:lpstr>پژوهش چیست</vt:lpstr>
      <vt:lpstr>PowerPoint Presentation</vt:lpstr>
      <vt:lpstr>PowerPoint Presentation</vt:lpstr>
      <vt:lpstr>PowerPoint Presentation</vt:lpstr>
      <vt:lpstr>تعریف چند اصطلاح</vt:lpstr>
      <vt:lpstr>PowerPoint Presentation</vt:lpstr>
      <vt:lpstr>PowerPoint Presentation</vt:lpstr>
      <vt:lpstr>PowerPoint Presentation</vt:lpstr>
      <vt:lpstr>IPA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مقاله ..... چیست</dc:title>
  <dc:creator>Windows User</dc:creator>
  <cp:lastModifiedBy>Administrator</cp:lastModifiedBy>
  <cp:revision>32</cp:revision>
  <dcterms:created xsi:type="dcterms:W3CDTF">2019-11-17T18:18:25Z</dcterms:created>
  <dcterms:modified xsi:type="dcterms:W3CDTF">2019-12-01T08:08:13Z</dcterms:modified>
</cp:coreProperties>
</file>